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64" r:id="rId11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2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4953000"/>
            <a:ext cx="7391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13</a:t>
            </a:r>
            <a:r>
              <a:rPr lang="bg-BG" sz="2000" b="1" dirty="0" smtClean="0">
                <a:latin typeface="Arial Narrow" pitchFamily="34" charset="0"/>
              </a:rPr>
              <a:t> декември 2013 година</a:t>
            </a:r>
          </a:p>
          <a:p>
            <a:r>
              <a:rPr lang="bg-BG" sz="2000" b="1" dirty="0" smtClean="0">
                <a:latin typeface="Arial Narrow" pitchFamily="34" charset="0"/>
              </a:rPr>
              <a:t>Град Бяла Слатина</a:t>
            </a:r>
          </a:p>
          <a:p>
            <a:r>
              <a:rPr lang="bg-BG" sz="2000" b="1" dirty="0" smtClean="0">
                <a:latin typeface="Arial Narrow" pitchFamily="34" charset="0"/>
              </a:rPr>
              <a:t>Павлина Станчовска</a:t>
            </a:r>
            <a:r>
              <a:rPr lang="bg-BG" sz="2000" dirty="0" smtClean="0">
                <a:latin typeface="Arial Narrow" pitchFamily="34" charset="0"/>
              </a:rPr>
              <a:t> – Директор Дирекция „Разработване на проекти” и Ръководител на проекта</a:t>
            </a:r>
          </a:p>
          <a:p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438400"/>
            <a:ext cx="6400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200" b="1" dirty="0" smtClean="0">
                <a:latin typeface="Arial Narrow" pitchFamily="34" charset="0"/>
              </a:rPr>
              <a:t>ДОГОВОР ЗА БЕЗВЪЗМЕЗДНА ФИНАНСОВА ПОМОЩ № 12-11-39/08.11.2012 Г. ЗА ПРОЕКТ С РЕГ. № 12-11-39/17.04.2012 Г., С НАИМЕНОВАНИЕ „ПОДОБРЯВАНЕ СТРУКТУРАТА НА АДМИНИСТРАЦИЯТА В ОБЩИНА БЯЛА СЛАТИНА, ЧРЕЗ ПРИЛАГАНЕ НА ФУНКЦИОНАЛЕН АНАЛИЗ”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9200" y="32766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 smtClean="0">
                <a:latin typeface="Arial Narrow" pitchFamily="34" charset="0"/>
              </a:rPr>
              <a:t>БЛАГОДАРЯ ВИ </a:t>
            </a:r>
          </a:p>
          <a:p>
            <a:r>
              <a:rPr lang="bg-BG" sz="3600" b="1" dirty="0" smtClean="0">
                <a:latin typeface="Arial Narrow" pitchFamily="34" charset="0"/>
              </a:rPr>
              <a:t>ЗА ВНИМАНИЕТО!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67000" y="24384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b="1" dirty="0" smtClean="0">
                <a:latin typeface="Arial Narrow" pitchFamily="34" charset="0"/>
              </a:rPr>
              <a:t>Стойност на проекта:</a:t>
            </a:r>
            <a:r>
              <a:rPr lang="bg-BG" sz="2800" dirty="0" smtClean="0">
                <a:latin typeface="Arial Narrow" pitchFamily="34" charset="0"/>
              </a:rPr>
              <a:t> 59 146, 94 лева</a:t>
            </a:r>
          </a:p>
          <a:p>
            <a:r>
              <a:rPr lang="bg-BG" sz="2800" b="1" dirty="0" smtClean="0">
                <a:latin typeface="Arial Narrow" pitchFamily="34" charset="0"/>
              </a:rPr>
              <a:t>Съфинансиране от ЕСФ:</a:t>
            </a:r>
            <a:r>
              <a:rPr lang="bg-BG" sz="2800" dirty="0" smtClean="0">
                <a:latin typeface="Arial Narrow" pitchFamily="34" charset="0"/>
              </a:rPr>
              <a:t> 50 274,90 лева (85%)</a:t>
            </a:r>
          </a:p>
          <a:p>
            <a:r>
              <a:rPr lang="bg-BG" sz="2800" b="1" dirty="0" smtClean="0">
                <a:latin typeface="Arial Narrow" pitchFamily="34" charset="0"/>
              </a:rPr>
              <a:t>Национално съфинансиране:</a:t>
            </a:r>
            <a:r>
              <a:rPr lang="bg-BG" sz="2800" dirty="0" smtClean="0">
                <a:latin typeface="Arial Narrow" pitchFamily="34" charset="0"/>
              </a:rPr>
              <a:t> 8 872, 04 (15 %)</a:t>
            </a:r>
          </a:p>
          <a:p>
            <a:r>
              <a:rPr lang="bg-BG" sz="2800" b="1" dirty="0" smtClean="0">
                <a:latin typeface="Arial Narrow" pitchFamily="34" charset="0"/>
              </a:rPr>
              <a:t>Срок на изпълнение: </a:t>
            </a:r>
            <a:r>
              <a:rPr lang="bg-BG" sz="2800" dirty="0" smtClean="0">
                <a:latin typeface="Arial Narrow" pitchFamily="34" charset="0"/>
              </a:rPr>
              <a:t>14 месеца</a:t>
            </a:r>
          </a:p>
          <a:p>
            <a:r>
              <a:rPr lang="bg-BG" sz="2800" b="1" dirty="0" smtClean="0">
                <a:latin typeface="Arial Narrow" pitchFamily="34" charset="0"/>
              </a:rPr>
              <a:t>Начало: </a:t>
            </a:r>
            <a:r>
              <a:rPr lang="bg-BG" sz="2800" dirty="0" smtClean="0">
                <a:latin typeface="Arial Narrow" pitchFamily="34" charset="0"/>
              </a:rPr>
              <a:t>08.11.2012 г.</a:t>
            </a:r>
          </a:p>
          <a:p>
            <a:r>
              <a:rPr lang="bg-BG" sz="2800" b="1" dirty="0" smtClean="0">
                <a:latin typeface="Arial Narrow" pitchFamily="34" charset="0"/>
              </a:rPr>
              <a:t>Край: </a:t>
            </a:r>
            <a:r>
              <a:rPr lang="bg-BG" sz="2800" dirty="0" smtClean="0">
                <a:latin typeface="Arial Narrow" pitchFamily="34" charset="0"/>
              </a:rPr>
              <a:t>08.01.2014 г.</a:t>
            </a:r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32004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200" dirty="0" smtClean="0">
                <a:latin typeface="Arial Narrow" pitchFamily="34" charset="0"/>
              </a:rPr>
              <a:t>Подобряване на функционалността, ефективността и ефикасността на администрацията в община Бяла Слатина.</a:t>
            </a:r>
            <a:endParaRPr lang="bg-BG" sz="32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2286000"/>
            <a:ext cx="396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Arial Narrow" pitchFamily="34" charset="0"/>
              </a:rPr>
              <a:t>Обща цел на проекта: </a:t>
            </a:r>
            <a:endParaRPr lang="en-US" sz="3200" b="1" dirty="0" smtClean="0">
              <a:latin typeface="Arial Narrow" pitchFamily="34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86200" y="31242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400" b="1" dirty="0" smtClean="0"/>
              <a:t>Резултати: </a:t>
            </a:r>
            <a:r>
              <a:rPr lang="bg-BG" sz="2400" dirty="0" smtClean="0"/>
              <a:t>Успешно изпълнен и отчетен проект с постигнати цели и индикатори.</a:t>
            </a:r>
            <a:endParaRPr lang="bg-BG" sz="2400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057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/>
              <a:t>Дейност 1: Организация и управление на дейностите по проекта</a:t>
            </a:r>
            <a:endParaRPr lang="bg-BG" sz="2800" dirty="0"/>
          </a:p>
        </p:txBody>
      </p:sp>
      <p:pic>
        <p:nvPicPr>
          <p:cNvPr id="12" name="Picture 11" descr="DSC_15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4648200"/>
            <a:ext cx="32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DSC_0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962400"/>
            <a:ext cx="32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57600" y="35814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400" b="1" dirty="0" smtClean="0"/>
              <a:t>Резултати: 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Р</a:t>
            </a:r>
            <a:r>
              <a:rPr lang="bg-BG" sz="2400" dirty="0" smtClean="0"/>
              <a:t>еализиран </a:t>
            </a:r>
            <a:r>
              <a:rPr lang="bg-BG" sz="2400" dirty="0" smtClean="0"/>
              <a:t>и успешно </a:t>
            </a:r>
            <a:r>
              <a:rPr lang="bg-BG" sz="2400" dirty="0" smtClean="0"/>
              <a:t>приложен ФА</a:t>
            </a:r>
            <a:r>
              <a:rPr lang="bg-BG" sz="2400" dirty="0" smtClean="0"/>
              <a:t>; 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Повишено качество на обслужване на ползвателите на услугите от общината;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Премахване на дублиращите функции;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Намаляване </a:t>
            </a:r>
            <a:r>
              <a:rPr lang="bg-BG" sz="2400" dirty="0" smtClean="0"/>
              <a:t>на разходите на общината.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/>
              <a:t>Дейност 2: Извършване на Функционален анализ в община Бяла Слатина, чрез извършване на Единна методология за функционален анализ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76600" y="3352800"/>
            <a:ext cx="6629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400" b="1" dirty="0" smtClean="0"/>
              <a:t>Резултати: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Ревизиран/променен </a:t>
            </a:r>
            <a:r>
              <a:rPr lang="bg-BG" sz="2400" dirty="0" smtClean="0"/>
              <a:t>устройствен кодекс и други съотносими документи в бщина Бяла Слатина;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Създадени нови правила за работа на администрацията.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Разработена Стратегия за организационна развитие и управление на рисковете</a:t>
            </a:r>
            <a:r>
              <a:rPr lang="bg-BG" sz="2400" b="1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/>
              <a:t>Дейност 3: Промяна на съществуващите и прилагане на нови вътрешни правила за работа на администрацията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81400" y="34290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400" b="1" dirty="0" smtClean="0"/>
              <a:t>Резултати: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Осъществяване на непрекъснато наблюдение, относно успешното изпълнение и прилагане на ФА във всички общински структури. 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Изготвен </a:t>
            </a:r>
            <a:r>
              <a:rPr lang="bg-BG" sz="2400" dirty="0" smtClean="0"/>
              <a:t>мониторингов доклад.</a:t>
            </a:r>
            <a:r>
              <a:rPr lang="bg-BG" sz="2400" b="1" dirty="0" smtClean="0"/>
              <a:t> </a:t>
            </a:r>
            <a:endParaRPr lang="bg-BG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38200" y="2209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/>
              <a:t>Дейност 4: Мониторинг и контрол на изпълнението на резултатите от Функционалния анализ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53000" y="28956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400" b="1" dirty="0" smtClean="0"/>
              <a:t>Резултати: 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Извършен обучителен семинар;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Обучени 16 служители от всички дирекции, в община Бяла Слатина. </a:t>
            </a:r>
            <a:endParaRPr lang="bg-BG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/>
              <a:t>Дейност 5: Провеждане на обучителни семинари на служителите в общината</a:t>
            </a:r>
            <a:endParaRPr lang="bg-BG" sz="2800" dirty="0"/>
          </a:p>
        </p:txBody>
      </p:sp>
      <p:pic>
        <p:nvPicPr>
          <p:cNvPr id="4" name="Picture 3" descr="DSC_07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4038600"/>
            <a:ext cx="32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DSC_06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495800"/>
            <a:ext cx="29718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0" y="3048000"/>
            <a:ext cx="510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400" b="1" dirty="0" smtClean="0"/>
              <a:t>Резултати: 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Проведени 2 пресконференции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Изготвени 2 публикации в пресата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Разработени 400 рекламни брошури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Разработени 16 бр. материали за обучение</a:t>
            </a:r>
          </a:p>
          <a:p>
            <a:pPr lvl="0">
              <a:buFont typeface="Wingdings" pitchFamily="2" charset="2"/>
              <a:buChar char="§"/>
            </a:pPr>
            <a:r>
              <a:rPr lang="bg-BG" sz="2400" dirty="0" smtClean="0"/>
              <a:t>Изработена 1 информационна табела</a:t>
            </a:r>
            <a:endParaRPr lang="bg-BG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 smtClean="0"/>
              <a:t>Дейност 6: Информираност и публичност на резултатите по проекта</a:t>
            </a:r>
            <a:endParaRPr lang="bg-BG" sz="2800" dirty="0"/>
          </a:p>
        </p:txBody>
      </p:sp>
      <p:pic>
        <p:nvPicPr>
          <p:cNvPr id="5" name="Picture 4" descr="DSC_01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4114800"/>
            <a:ext cx="27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26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306</Words>
  <Application>Microsoft Office PowerPoint</Application>
  <PresentationFormat>A4 Paper (210x297 mm)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PC-Admin</dc:creator>
  <cp:lastModifiedBy>Elena</cp:lastModifiedBy>
  <cp:revision>40</cp:revision>
  <dcterms:created xsi:type="dcterms:W3CDTF">2006-08-16T00:00:00Z</dcterms:created>
  <dcterms:modified xsi:type="dcterms:W3CDTF">2013-12-10T08:48:04Z</dcterms:modified>
</cp:coreProperties>
</file>